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371600"/>
            <a:ext cx="3204972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2743200"/>
            <a:ext cx="91440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400" b="1">
                <a:solidFill>
                  <a:srgbClr val="FFFFFF"/>
                </a:solidFill>
                <a:latin typeface="Calibri"/>
              </a:defRPr>
            </a:pPr>
            <a:r>
              <a:t>Interactive Blueprint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3474720"/>
            <a:ext cx="91440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0">
                <a:solidFill>
                  <a:srgbClr val="94A3B8"/>
                </a:solidFill>
                <a:latin typeface="Calibri"/>
              </a:defRPr>
            </a:pPr>
            <a:r>
              <a:t>Product Review &amp; Sprint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5720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64748B"/>
                </a:solidFill>
                <a:latin typeface="Calibri"/>
              </a:defRPr>
            </a:pPr>
            <a:r>
              <a:t>April 9, 2026  |  SOW 1449, Service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5029200"/>
            <a:ext cx="914400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64748B"/>
                </a:solidFill>
                <a:latin typeface="Calibri"/>
              </a:defRPr>
            </a:pPr>
            <a:r>
              <a:t>Carol Wright  •  Eli Wood  •  Keith Pattison  •  Adrian Dickinson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2560320"/>
            <a:ext cx="2743200" cy="36576"/>
          </a:xfrm>
          <a:prstGeom prst="rect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bfd-lockup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135" y="6126480"/>
            <a:ext cx="1459992" cy="320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Salesforce Integration &amp; User Identity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1371600"/>
            <a:ext cx="30175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1">
                <a:solidFill>
                  <a:srgbClr val="64748B"/>
                </a:solidFill>
                <a:latin typeface="Calibri"/>
              </a:defRPr>
            </a:pPr>
            <a:r>
              <a:t>SALESFORCE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7680" y="1371600"/>
            <a:ext cx="30175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1">
                <a:solidFill>
                  <a:srgbClr val="64748B"/>
                </a:solidFill>
                <a:latin typeface="Calibri"/>
              </a:defRPr>
            </a:pPr>
            <a:r>
              <a:t>BLUEPRINT ROLE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98080" y="1371600"/>
            <a:ext cx="301752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100" b="1">
                <a:solidFill>
                  <a:srgbClr val="64748B"/>
                </a:solidFill>
                <a:latin typeface="Calibri"/>
              </a:defRPr>
            </a:pPr>
            <a:r>
              <a:t>EXPERIENCE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1783080"/>
            <a:ext cx="9601200" cy="5029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097280" y="182880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071849"/>
                </a:solidFill>
                <a:latin typeface="Calibri"/>
              </a:defRPr>
            </a:pPr>
            <a:r>
              <a:t>NCEE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7680" y="182880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4F23CE"/>
                </a:solidFill>
                <a:latin typeface="Calibri"/>
              </a:defRPr>
            </a:pPr>
            <a:r>
              <a:t>Facilitator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8079" y="1828800"/>
            <a:ext cx="3200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All cohorts, all data, admin 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237744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071849"/>
                </a:solidFill>
                <a:latin typeface="Calibri"/>
              </a:defRPr>
            </a:pPr>
            <a:r>
              <a:t>National/Local Facilitator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7680" y="237744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4F23CE"/>
                </a:solidFill>
                <a:latin typeface="Calibri"/>
              </a:defRPr>
            </a:pPr>
            <a:r>
              <a:t>Facilitator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8079" y="2377440"/>
            <a:ext cx="3200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Assigned cohorts + member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2880360"/>
            <a:ext cx="9601200" cy="5029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97280" y="292608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071849"/>
                </a:solidFill>
                <a:latin typeface="Calibri"/>
              </a:defRPr>
            </a:pPr>
            <a:r>
              <a:t>Participant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7680" y="292608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4F23CE"/>
                </a:solidFill>
                <a:latin typeface="Calibri"/>
              </a:defRPr>
            </a:pPr>
            <a:r>
              <a:t>Participant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98079" y="2926080"/>
            <a:ext cx="3200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Collection-scoped experience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7280" y="347472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071849"/>
                </a:solidFill>
                <a:latin typeface="Calibri"/>
              </a:defRPr>
            </a:pPr>
            <a:r>
              <a:t>No SF Record (Public)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7680" y="347472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4F23CE"/>
                </a:solidFill>
                <a:latin typeface="Calibri"/>
              </a:defRPr>
            </a:pPr>
            <a:r>
              <a:t>Participant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8079" y="3474720"/>
            <a:ext cx="3200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Full blueprint, own data only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4400" y="3977640"/>
            <a:ext cx="9601200" cy="502920"/>
          </a:xfrm>
          <a:prstGeom prst="rect">
            <a:avLst/>
          </a:prstGeom>
          <a:solidFill>
            <a:srgbClr val="F8FAF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1097280" y="402336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071849"/>
                </a:solidFill>
                <a:latin typeface="Calibri"/>
              </a:defRPr>
            </a:pPr>
            <a:r>
              <a:t>Platform Admin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7680" y="4023360"/>
            <a:ext cx="301752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4F23CE"/>
                </a:solidFill>
                <a:latin typeface="Calibri"/>
              </a:defRPr>
            </a:pPr>
            <a:r>
              <a:t>System Admin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8079" y="4023360"/>
            <a:ext cx="3200400" cy="411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Everything + collection mgmt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14400" y="4754880"/>
            <a:ext cx="9601200" cy="914400"/>
          </a:xfrm>
          <a:prstGeom prst="roundRect">
            <a:avLst/>
          </a:prstGeom>
          <a:solidFill>
            <a:srgbClr val="EFF6FF"/>
          </a:solidFill>
          <a:ln w="19050">
            <a:solidFill>
              <a:srgbClr val="2563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1188720" y="4892040"/>
            <a:ext cx="9144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1E40AF"/>
                </a:solidFill>
                <a:latin typeface="Calibri"/>
              </a:defRPr>
            </a:pPr>
            <a:r>
              <a:t>Fixed this sprint: Clerk-to-Salesforce identity linking is now automatic. Users are recognized and assigned the correct role on first sign-in.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30" name="Picture 29" descr="bfd-lockup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What’s Next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" y="1371600"/>
            <a:ext cx="10058400" cy="10058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188720" y="1463040"/>
            <a:ext cx="9144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Salesforce SSO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720" y="1828800"/>
            <a:ext cx="9509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OAuth login via Salesforce, deep links from OnwardLearn, "Return to OnwardLearn" button. In progress.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14400" y="2606040"/>
            <a:ext cx="10058400" cy="10058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1188720" y="2697480"/>
            <a:ext cx="9144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Learner Profile Collection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8720" y="3063240"/>
            <a:ext cx="9509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Awaiting Carol’s construct list (expected by April 11). Will be the fifth active collection.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3840480"/>
            <a:ext cx="10058400" cy="10058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188720" y="3931920"/>
            <a:ext cx="9144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Completion Heat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8720" y="4297680"/>
            <a:ext cx="9509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Visual indicator of which cohort members have completed assessments, so facilitators know when reports are meaningful.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14400" y="5074920"/>
            <a:ext cx="10058400" cy="10058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188720" y="5166360"/>
            <a:ext cx="91440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Public Access V1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88720" y="5532120"/>
            <a:ext cx="950976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A distinct experience for users without a Salesforce account who access the Blueprint directly.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9" name="Picture 18" descr="bfd-lockup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Discussion Items</a:t>
            </a:r>
          </a:p>
        </p:txBody>
      </p:sp>
      <p:sp>
        <p:nvSpPr>
          <p:cNvPr id="6" name="Oval 5"/>
          <p:cNvSpPr/>
          <p:nvPr/>
        </p:nvSpPr>
        <p:spPr>
          <a:xfrm>
            <a:off x="914400" y="1417320"/>
            <a:ext cx="411480" cy="411480"/>
          </a:xfrm>
          <a:prstGeom prst="ellipse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0" y="137160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34155"/>
                </a:solidFill>
                <a:latin typeface="Calibri"/>
              </a:defRPr>
            </a:pPr>
            <a:r>
              <a:t>Collection selector UX — Dropdown vs. segmented control for switching between collections?</a:t>
            </a:r>
          </a:p>
        </p:txBody>
      </p:sp>
      <p:sp>
        <p:nvSpPr>
          <p:cNvPr id="8" name="Oval 7"/>
          <p:cNvSpPr/>
          <p:nvPr/>
        </p:nvSpPr>
        <p:spPr>
          <a:xfrm>
            <a:off x="914400" y="2377440"/>
            <a:ext cx="411480" cy="411480"/>
          </a:xfrm>
          <a:prstGeom prst="ellipse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0" y="233172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34155"/>
                </a:solidFill>
                <a:latin typeface="Calibri"/>
              </a:defRPr>
            </a:pPr>
            <a:r>
              <a:t>Default for new cohorts — Must every cohort have a collection, or is "all 73 constructs" a valid default?</a:t>
            </a:r>
          </a:p>
        </p:txBody>
      </p:sp>
      <p:sp>
        <p:nvSpPr>
          <p:cNvPr id="10" name="Oval 9"/>
          <p:cNvSpPr/>
          <p:nvPr/>
        </p:nvSpPr>
        <p:spPr>
          <a:xfrm>
            <a:off x="914400" y="3337560"/>
            <a:ext cx="411480" cy="411480"/>
          </a:xfrm>
          <a:prstGeom prst="ellipse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4480" y="329184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34155"/>
                </a:solidFill>
                <a:latin typeface="Calibri"/>
              </a:defRPr>
            </a:pPr>
            <a:r>
              <a:t>Report export — Reports are in-app only. Is PDF export needed for stakeholders outside the system?</a:t>
            </a:r>
          </a:p>
        </p:txBody>
      </p:sp>
      <p:sp>
        <p:nvSpPr>
          <p:cNvPr id="12" name="Oval 11"/>
          <p:cNvSpPr/>
          <p:nvPr/>
        </p:nvSpPr>
        <p:spPr>
          <a:xfrm>
            <a:off x="914400" y="4297680"/>
            <a:ext cx="411480" cy="411480"/>
          </a:xfrm>
          <a:prstGeom prst="ellipse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54480" y="425196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34155"/>
                </a:solidFill>
                <a:latin typeface="Calibri"/>
              </a:defRPr>
            </a:pPr>
            <a:r>
              <a:t>Completion threshold — At what % of cohort completion should we flag that a report is ready? Currently 80%.</a:t>
            </a:r>
          </a:p>
        </p:txBody>
      </p:sp>
      <p:sp>
        <p:nvSpPr>
          <p:cNvPr id="14" name="Oval 13"/>
          <p:cNvSpPr/>
          <p:nvPr/>
        </p:nvSpPr>
        <p:spPr>
          <a:xfrm>
            <a:off x="914400" y="5257800"/>
            <a:ext cx="411480" cy="411480"/>
          </a:xfrm>
          <a:prstGeom prst="ellipse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0" rIns="0" tIns="0" bIns="0"/>
          <a:lstStyle/>
          <a:p>
            <a:pPr algn="ctr">
              <a:defRPr sz="1400" b="1">
                <a:solidFill>
                  <a:srgbClr val="FFFFFF"/>
                </a:solidFill>
              </a:defRPr>
            </a:pPr>
            <a: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4480" y="5212080"/>
            <a:ext cx="96012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500" b="0">
                <a:solidFill>
                  <a:srgbClr val="334155"/>
                </a:solidFill>
                <a:latin typeface="Calibri"/>
              </a:defRPr>
            </a:pPr>
            <a:r>
              <a:t>Cross-platform alignment — How does the Blueprint’s reporting connect to needs across other NCEE platforms?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7" name="Picture 16" descr="bfd-lockup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828800"/>
            <a:ext cx="3204972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3200400"/>
            <a:ext cx="91440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4000" b="1">
                <a:solidFill>
                  <a:srgbClr val="FFFFFF"/>
                </a:solidFill>
                <a:latin typeface="Calibri"/>
              </a:defRPr>
            </a:pPr>
            <a:r>
              <a:t>Thank You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402336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800" b="0">
                <a:solidFill>
                  <a:srgbClr val="94A3B8"/>
                </a:solidFill>
                <a:latin typeface="Calibri"/>
              </a:defRPr>
            </a:pPr>
            <a:r>
              <a:t>Interactive Blueprint  •  SOW 1449  •  Service 2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3017520"/>
            <a:ext cx="2743200" cy="36576"/>
          </a:xfrm>
          <a:prstGeom prst="rect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bfd-lockup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7135" y="6126480"/>
            <a:ext cx="1459992" cy="320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What Is the Interactive Blueprint?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1280160"/>
            <a:ext cx="594360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334155"/>
                </a:solidFill>
                <a:latin typeface="Calibri"/>
              </a:defRPr>
            </a:pPr>
            <a:r>
              <a:t>A web application that turns NCEE’s static Blueprint PDF into a structured, data-driven self-assessment platform. Districts evaluate where they stand across 73 constructs organized into four domains — and track progress over time.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256032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Three user types, three tailored experiences: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3017520"/>
            <a:ext cx="54864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400">
                <a:solidFill>
                  <a:srgbClr val="334155"/>
                </a:solidFill>
                <a:latin typeface="Calibri"/>
              </a:defRPr>
              <a:buChar char="•"/>
            </a:pPr>
            <a:r>
              <a:t>Participants (district leaders) — read the Blueprint, self-assess, view personal reports</a:t>
            </a:r>
          </a:p>
          <a:p>
            <a:pPr>
              <a:spcAft>
                <a:spcPts val="600"/>
              </a:spcAft>
              <a:defRPr sz="1400">
                <a:solidFill>
                  <a:srgbClr val="334155"/>
                </a:solidFill>
                <a:latin typeface="Calibri"/>
              </a:defRPr>
              <a:buChar char="•"/>
            </a:pPr>
            <a:r>
              <a:t>Facilitators (NCEE staff) — manage cohorts, review submissions, access cohort reports</a:t>
            </a:r>
          </a:p>
          <a:p>
            <a:pPr>
              <a:spcAft>
                <a:spcPts val="600"/>
              </a:spcAft>
              <a:defRPr sz="1400">
                <a:solidFill>
                  <a:srgbClr val="334155"/>
                </a:solidFill>
                <a:latin typeface="Calibri"/>
              </a:defRPr>
              <a:buChar char="•"/>
            </a:pPr>
            <a:r>
              <a:t>System Admins (R&amp;E team) — manage collections, configure platform, cross-collection reporting</a:t>
            </a:r>
          </a:p>
        </p:txBody>
      </p:sp>
      <p:pic>
        <p:nvPicPr>
          <p:cNvPr id="9" name="Picture 8" descr="navigation-bar-with-repor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320" y="1280160"/>
            <a:ext cx="4572000" cy="2857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1" name="Picture 10" descr="bfd-lockup-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Platform Architecture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1371600"/>
            <a:ext cx="5303520" cy="2011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5840" y="155448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4F23CE"/>
                </a:solidFill>
                <a:latin typeface="Calibri"/>
              </a:defRPr>
            </a:pPr>
            <a:r>
              <a:t>FRONTEND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5840" y="1965960"/>
            <a:ext cx="475488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React + Vite + Tailwind CSS</a:t>
            </a:r>
            <a:br/>
            <a:r>
              <a:t>Responsive across desktop, tablet, mobile</a:t>
            </a:r>
            <a:br/>
            <a:r>
              <a:t>PDF.js for in-app Blueprint reading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0" y="1371600"/>
            <a:ext cx="5303520" cy="2011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675120" y="155448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4F23CE"/>
                </a:solidFill>
                <a:latin typeface="Calibri"/>
              </a:defRPr>
            </a:pPr>
            <a:r>
              <a:t>BACKEND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5120" y="1965960"/>
            <a:ext cx="475488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Convex (real-time cloud database)</a:t>
            </a:r>
            <a:br/>
            <a:r>
              <a:t>Serverless functions, auto-scaling</a:t>
            </a:r>
            <a:br/>
            <a:r>
              <a:t>All data syncs live — no polling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" y="3749040"/>
            <a:ext cx="5303520" cy="2011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005840" y="39319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4F23CE"/>
                </a:solidFill>
                <a:latin typeface="Calibri"/>
              </a:defRPr>
            </a:pPr>
            <a:r>
              <a:t>AUTHENTICATION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5840" y="4343400"/>
            <a:ext cx="475488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Clerk for identity management</a:t>
            </a:r>
            <a:br/>
            <a:r>
              <a:t>Salesforce integration maps users to roles</a:t>
            </a:r>
            <a:br/>
            <a:r>
              <a:t>Automatic on sign-in — no manual provisioning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400800" y="3749040"/>
            <a:ext cx="5303520" cy="20116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675120" y="3931920"/>
            <a:ext cx="4572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1">
                <a:solidFill>
                  <a:srgbClr val="4F23CE"/>
                </a:solidFill>
                <a:latin typeface="Calibri"/>
              </a:defRPr>
            </a:pPr>
            <a:r>
              <a:t>INTEGRATIONS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75120" y="4343400"/>
            <a:ext cx="4754880" cy="128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300" b="0">
                <a:solidFill>
                  <a:srgbClr val="334155"/>
                </a:solidFill>
                <a:latin typeface="Calibri"/>
              </a:defRPr>
            </a:pPr>
            <a:r>
              <a:t>Salesforce (user identity + cohort assignment)</a:t>
            </a:r>
            <a:br/>
            <a:r>
              <a:t>Cloudflare R2 (static asset storage)</a:t>
            </a:r>
            <a:br/>
            <a:r>
              <a:t>OnwardLearn SSO (in progress)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9" name="Picture 18" descr="bfd-lockup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Collections &amp; Scoped Experiences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89520" y="274320"/>
            <a:ext cx="640080" cy="274320"/>
          </a:xfrm>
          <a:prstGeom prst="roundRect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18288" bIns="18288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NEW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280160"/>
            <a:ext cx="50292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334155"/>
                </a:solidFill>
                <a:latin typeface="Calibri"/>
              </a:defRPr>
            </a:pPr>
            <a:r>
              <a:t>The Blueprint’s 73 constructs are organized into named collections — subsets representing different NCEE offerings. When a participant belongs to a cohort assigned to a collection, every page shows only the constructs in that collection.</a:t>
            </a:r>
            <a:br/>
            <a:br/>
            <a:r>
              <a:t>5 collections configured: Future Ready Model, Elementary Time, High School Time, Career Connected Learning, and Learner Profile (draft).</a:t>
            </a:r>
          </a:p>
        </p:txBody>
      </p:sp>
      <p:pic>
        <p:nvPicPr>
          <p:cNvPr id="8" name="Picture 7" descr="admin-collections-ta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188720"/>
            <a:ext cx="5486400" cy="3429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0" name="Picture 9" descr="bfd-lockup-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Collection Management &amp; Simplified Cohorts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01200" y="274320"/>
            <a:ext cx="640080" cy="274320"/>
          </a:xfrm>
          <a:prstGeom prst="roundRect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18288" bIns="18288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NEW</a:t>
            </a:r>
          </a:p>
        </p:txBody>
      </p:sp>
      <p:pic>
        <p:nvPicPr>
          <p:cNvPr id="7" name="Picture 6" descr="admin-collection-det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8720"/>
            <a:ext cx="5669280" cy="3543300"/>
          </a:xfrm>
          <a:prstGeom prst="rect">
            <a:avLst/>
          </a:prstGeom>
        </p:spPr>
      </p:pic>
      <p:pic>
        <p:nvPicPr>
          <p:cNvPr id="8" name="Picture 7" descr="admin-cohorts-t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188720"/>
            <a:ext cx="5669280" cy="354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20640"/>
            <a:ext cx="56692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64748B"/>
                </a:solidFill>
                <a:latin typeface="Calibri"/>
              </a:defRPr>
            </a:pPr>
            <a:r>
              <a:t>Future Ready Model: 40 constructs, 67% of Blueprint. Admins select which constructs belong to each collection.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9360" y="5120640"/>
            <a:ext cx="56692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64748B"/>
                </a:solidFill>
                <a:latin typeface="Calibri"/>
              </a:defRPr>
            </a:pPr>
            <a:r>
              <a:t>Creating a cohort is now 3 fields: name, description, collection dropdown. No more scrolling through 73 constructs.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2" name="Picture 11" descr="bfd-lockup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Reports — Three Levels, Five Types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772400" y="274320"/>
            <a:ext cx="640080" cy="274320"/>
          </a:xfrm>
          <a:prstGeom prst="roundRect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18288" bIns="18288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NEW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128016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Report Levels (who is the audience):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1737360"/>
            <a:ext cx="5029200" cy="164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My Report — personal data, coaching tool</a:t>
            </a:r>
          </a:p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Cohort Report — aggregated across cohort members (facilitators + admins)</a:t>
            </a:r>
          </a:p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Collection Report — aggregated across all cohorts (admins only)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3291840"/>
            <a:ext cx="50292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>
                <a:solidFill>
                  <a:srgbClr val="071849"/>
                </a:solidFill>
                <a:latin typeface="Calibri"/>
              </a:defRPr>
            </a:pPr>
            <a:r>
              <a:t>Report Types (what kind of analysis):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3749039"/>
            <a:ext cx="50292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Graphic View — domain progress heatmap</a:t>
            </a:r>
          </a:p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Narrative Summary — strengths &amp; growth areas</a:t>
            </a:r>
          </a:p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Scoring Insights — constructs by rating level</a:t>
            </a:r>
          </a:p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Prioritization Matrix — rating × interest</a:t>
            </a:r>
          </a:p>
          <a:p>
            <a:pPr>
              <a:spcAft>
                <a:spcPts val="600"/>
              </a:spcAft>
              <a:defRPr sz="1300">
                <a:solidFill>
                  <a:srgbClr val="334155"/>
                </a:solidFill>
                <a:latin typeface="Calibri"/>
              </a:defRPr>
              <a:buChar char="•"/>
            </a:pPr>
            <a:r>
              <a:t>Executive Report — completion %, summary stats</a:t>
            </a:r>
          </a:p>
        </p:txBody>
      </p:sp>
      <p:pic>
        <p:nvPicPr>
          <p:cNvPr id="11" name="Picture 10" descr="reports-graphic-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1188720"/>
            <a:ext cx="5486400" cy="342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3" name="Picture 12" descr="bfd-lockup-whi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All Five Report Types</a:t>
            </a:r>
          </a:p>
        </p:txBody>
      </p:sp>
      <p:pic>
        <p:nvPicPr>
          <p:cNvPr id="6" name="Picture 5" descr="reports-narrative-summa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8720"/>
            <a:ext cx="5577840" cy="348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520440"/>
            <a:ext cx="55778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 b="0">
                <a:solidFill>
                  <a:srgbClr val="64748B"/>
                </a:solidFill>
                <a:latin typeface="Calibri"/>
              </a:defRPr>
            </a:pPr>
            <a:r>
              <a:t>Narrative Summary</a:t>
            </a:r>
          </a:p>
        </p:txBody>
      </p:sp>
      <p:pic>
        <p:nvPicPr>
          <p:cNvPr id="8" name="Picture 7" descr="reports-scoring-insight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188720"/>
            <a:ext cx="5577840" cy="3486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9360" y="3520440"/>
            <a:ext cx="55778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 b="0">
                <a:solidFill>
                  <a:srgbClr val="64748B"/>
                </a:solidFill>
                <a:latin typeface="Calibri"/>
              </a:defRPr>
            </a:pPr>
            <a:r>
              <a:t>Scoring Insights</a:t>
            </a:r>
          </a:p>
        </p:txBody>
      </p:sp>
      <p:pic>
        <p:nvPicPr>
          <p:cNvPr id="10" name="Picture 9" descr="reports-prioritization-matrix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40480"/>
            <a:ext cx="5577840" cy="3486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6172200"/>
            <a:ext cx="55778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 b="0">
                <a:solidFill>
                  <a:srgbClr val="64748B"/>
                </a:solidFill>
                <a:latin typeface="Calibri"/>
              </a:defRPr>
            </a:pPr>
            <a:r>
              <a:t>Prioritization Matrix</a:t>
            </a:r>
          </a:p>
        </p:txBody>
      </p:sp>
      <p:pic>
        <p:nvPicPr>
          <p:cNvPr id="12" name="Picture 11" descr="reports-executive-repor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9360" y="3840480"/>
            <a:ext cx="5577840" cy="3486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09360" y="6172200"/>
            <a:ext cx="557784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100" b="0">
                <a:solidFill>
                  <a:srgbClr val="64748B"/>
                </a:solidFill>
                <a:latin typeface="Calibri"/>
              </a:defRPr>
            </a:pPr>
            <a:r>
              <a:t>Executive Report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5" name="Picture 14" descr="bfd-lockup-whit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Aggregated Reports: Cohort &amp; Collection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44000" y="274320"/>
            <a:ext cx="640080" cy="274320"/>
          </a:xfrm>
          <a:prstGeom prst="roundRect">
            <a:avLst/>
          </a:prstGeom>
          <a:solidFill>
            <a:srgbClr val="4F23C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45720" rIns="45720" tIns="18288" bIns="18288"/>
          <a:lstStyle/>
          <a:p>
            <a:pPr algn="ctr">
              <a:defRPr sz="1000" b="1">
                <a:solidFill>
                  <a:srgbClr val="FFFFFF"/>
                </a:solidFill>
              </a:defRPr>
            </a:pPr>
            <a:r>
              <a:t>NEW</a:t>
            </a:r>
          </a:p>
        </p:txBody>
      </p:sp>
      <p:pic>
        <p:nvPicPr>
          <p:cNvPr id="7" name="Picture 6" descr="reports-cohort-lev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8720"/>
            <a:ext cx="5669280" cy="3543300"/>
          </a:xfrm>
          <a:prstGeom prst="rect">
            <a:avLst/>
          </a:prstGeom>
        </p:spPr>
      </p:pic>
      <p:pic>
        <p:nvPicPr>
          <p:cNvPr id="8" name="Picture 7" descr="reports-collection-leve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1188720"/>
            <a:ext cx="5669280" cy="3543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120640"/>
            <a:ext cx="56692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64748B"/>
                </a:solidFill>
                <a:latin typeface="Calibri"/>
              </a:defRPr>
            </a:pPr>
            <a:r>
              <a:t>Cohort Report: facilitators pick a cohort and see where the group stands. This replaces manual theme extraction across individual reports.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9360" y="5120640"/>
            <a:ext cx="566928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200" b="0">
                <a:solidFill>
                  <a:srgbClr val="64748B"/>
                </a:solidFill>
                <a:latin typeface="Calibri"/>
              </a:defRPr>
            </a:pPr>
            <a:r>
              <a:t>Collection Report: admins see aggregated data across all cohorts using the same offering. For R&amp;E evaluation and cross-district analysis.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2" name="Picture 11" descr="bfd-lockup-wh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00584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Picture 3" descr="logo-ncee-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28600"/>
            <a:ext cx="1762735" cy="502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228600"/>
            <a:ext cx="82296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 b="1">
                <a:solidFill>
                  <a:srgbClr val="FFFFFF"/>
                </a:solidFill>
                <a:latin typeface="Calibri"/>
              </a:defRPr>
            </a:pPr>
            <a:r>
              <a:t>Role-Based Access Control</a:t>
            </a:r>
          </a:p>
        </p:txBody>
      </p:sp>
      <p:pic>
        <p:nvPicPr>
          <p:cNvPr id="6" name="Picture 5" descr="admin-sidebar-with-collections-and-sett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188720"/>
            <a:ext cx="3749039" cy="2343149"/>
          </a:xfrm>
          <a:prstGeom prst="rect">
            <a:avLst/>
          </a:prstGeom>
        </p:spPr>
      </p:pic>
      <p:pic>
        <p:nvPicPr>
          <p:cNvPr id="7" name="Picture 6" descr="admin-facilitator-vie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1188720"/>
            <a:ext cx="3749039" cy="2343149"/>
          </a:xfrm>
          <a:prstGeom prst="rect">
            <a:avLst/>
          </a:prstGeom>
        </p:spPr>
      </p:pic>
      <p:pic>
        <p:nvPicPr>
          <p:cNvPr id="8" name="Picture 7" descr="reports-participant-vie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160" y="1188720"/>
            <a:ext cx="3749039" cy="23431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" y="5120640"/>
            <a:ext cx="3749039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64748B"/>
                </a:solidFill>
                <a:latin typeface="Calibri"/>
              </a:defRPr>
            </a:pPr>
            <a:r>
              <a:t>System Admin sees all 3 tabs + Settings. Full control over collections, cohorts, and platform config.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6240" y="5120640"/>
            <a:ext cx="3749039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64748B"/>
                </a:solidFill>
                <a:latin typeface="Calibri"/>
              </a:defRPr>
            </a:pPr>
            <a:r>
              <a:t>Facilitator sees only Submissions + Cohorts. No access to Collections or Settings — exactly as Carol requested.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8160" y="5120640"/>
            <a:ext cx="3749039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 b="0">
                <a:solidFill>
                  <a:srgbClr val="64748B"/>
                </a:solidFill>
                <a:latin typeface="Calibri"/>
              </a:defRPr>
            </a:pPr>
            <a:r>
              <a:t>Participant sees only their own report. No cohort or collection options. Clean, focused experience.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0718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548640" tIns="91440"/>
          <a:lstStyle/>
          <a:p>
            <a:pPr algn="l">
              <a:defRPr sz="900">
                <a:solidFill>
                  <a:srgbClr val="94A3B8"/>
                </a:solidFill>
              </a:defRPr>
            </a:pPr>
            <a:r>
              <a:t>NCEE Interactive Blueprint  |  Black Flag Design  |  SOW 1449  |  Apr 9, 2026</a:t>
            </a:r>
          </a:p>
        </p:txBody>
      </p:sp>
      <p:pic>
        <p:nvPicPr>
          <p:cNvPr id="13" name="Picture 12" descr="bfd-lockup-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015" y="6446520"/>
            <a:ext cx="1167994" cy="2560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